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355" r:id="rId2"/>
    <p:sldId id="356" r:id="rId3"/>
    <p:sldId id="357" r:id="rId4"/>
    <p:sldId id="358" r:id="rId5"/>
    <p:sldId id="376" r:id="rId6"/>
    <p:sldId id="359" r:id="rId7"/>
    <p:sldId id="360" r:id="rId8"/>
    <p:sldId id="378" r:id="rId9"/>
    <p:sldId id="370" r:id="rId10"/>
    <p:sldId id="366" r:id="rId11"/>
    <p:sldId id="363" r:id="rId12"/>
    <p:sldId id="379" r:id="rId13"/>
    <p:sldId id="362" r:id="rId14"/>
    <p:sldId id="365" r:id="rId15"/>
    <p:sldId id="374" r:id="rId16"/>
  </p:sldIdLst>
  <p:sldSz cx="9144000" cy="6858000" type="screen4x3"/>
  <p:notesSz cx="6858000" cy="9144000"/>
  <p:defaultTextStyle>
    <a:defPPr>
      <a:defRPr lang="en-US"/>
    </a:defPPr>
    <a:lvl1pPr algn="l" rtl="0" fontAlgn="base">
      <a:spcBef>
        <a:spcPct val="0"/>
      </a:spcBef>
      <a:spcAft>
        <a:spcPct val="0"/>
      </a:spcAft>
      <a:defRPr sz="2000" kern="1200">
        <a:solidFill>
          <a:schemeClr val="tx1"/>
        </a:solidFill>
        <a:latin typeface="Arial" charset="0"/>
        <a:ea typeface="+mn-ea"/>
        <a:cs typeface="Arial" charset="0"/>
      </a:defRPr>
    </a:lvl1pPr>
    <a:lvl2pPr marL="457200" algn="l" rtl="0" fontAlgn="base">
      <a:spcBef>
        <a:spcPct val="0"/>
      </a:spcBef>
      <a:spcAft>
        <a:spcPct val="0"/>
      </a:spcAft>
      <a:defRPr sz="2000" kern="1200">
        <a:solidFill>
          <a:schemeClr val="tx1"/>
        </a:solidFill>
        <a:latin typeface="Arial" charset="0"/>
        <a:ea typeface="+mn-ea"/>
        <a:cs typeface="Arial" charset="0"/>
      </a:defRPr>
    </a:lvl2pPr>
    <a:lvl3pPr marL="914400" algn="l" rtl="0" fontAlgn="base">
      <a:spcBef>
        <a:spcPct val="0"/>
      </a:spcBef>
      <a:spcAft>
        <a:spcPct val="0"/>
      </a:spcAft>
      <a:defRPr sz="2000" kern="1200">
        <a:solidFill>
          <a:schemeClr val="tx1"/>
        </a:solidFill>
        <a:latin typeface="Arial" charset="0"/>
        <a:ea typeface="+mn-ea"/>
        <a:cs typeface="Arial" charset="0"/>
      </a:defRPr>
    </a:lvl3pPr>
    <a:lvl4pPr marL="1371600" algn="l" rtl="0" fontAlgn="base">
      <a:spcBef>
        <a:spcPct val="0"/>
      </a:spcBef>
      <a:spcAft>
        <a:spcPct val="0"/>
      </a:spcAft>
      <a:defRPr sz="2000" kern="1200">
        <a:solidFill>
          <a:schemeClr val="tx1"/>
        </a:solidFill>
        <a:latin typeface="Arial" charset="0"/>
        <a:ea typeface="+mn-ea"/>
        <a:cs typeface="Arial" charset="0"/>
      </a:defRPr>
    </a:lvl4pPr>
    <a:lvl5pPr marL="1828800" algn="l" rtl="0" fontAlgn="base">
      <a:spcBef>
        <a:spcPct val="0"/>
      </a:spcBef>
      <a:spcAft>
        <a:spcPct val="0"/>
      </a:spcAft>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49" autoAdjust="0"/>
    <p:restoredTop sz="94658" autoAdjust="0"/>
  </p:normalViewPr>
  <p:slideViewPr>
    <p:cSldViewPr>
      <p:cViewPr varScale="1">
        <p:scale>
          <a:sx n="59" d="100"/>
          <a:sy n="59" d="100"/>
        </p:scale>
        <p:origin x="795" y="4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686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686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687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687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99D9915-99D4-414C-926A-F2CB1E6017EE}" type="slidenum">
              <a:rPr lang="en-US"/>
              <a:pPr>
                <a:defRPr/>
              </a:pPr>
              <a:t>‹#›</a:t>
            </a:fld>
            <a:endParaRPr lang="en-US"/>
          </a:p>
        </p:txBody>
      </p:sp>
    </p:spTree>
    <p:extLst>
      <p:ext uri="{BB962C8B-B14F-4D97-AF65-F5344CB8AC3E}">
        <p14:creationId xmlns:p14="http://schemas.microsoft.com/office/powerpoint/2010/main" val="289364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940877D-95EB-44A6-B3EA-7D51C5F9B2A6}"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80FFFA4-CF0E-4E59-87A4-A88B72F35F26}"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E219DA8-5F62-467C-9B71-C37551EB9F4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804DA25-50F7-47DB-B866-C5283363F49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4098804-6901-4C78-9F72-7C948FB2319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B432D37-BCC7-4A7D-A976-38EF73147C48}"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FFABFD4-2E63-46ED-A99D-127B4C738A9A}"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A06FDC69-95D9-4419-8030-6200A7213E93}"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E723076-8EA0-4791-A305-AA2599BC100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80703F2-D498-42AB-9EB3-C912550D3496}"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4BF377A-8B87-4578-A8B7-CE411C27D89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813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9F36A1D1-EED6-4E7C-916B-E6F191C96CE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arc.vt.edu/wp-content/uploads/2018/10/ARC_Intro_2018.pdf"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arc.vt.edu/wp-content/uploads/2018/10/ARC_Intro_2018.pdf"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arc.vt.edu/wp-content/uploads/2018/10/ARC_Intro_2018.pdf"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rc.vt.edu/wp-content/uploads/2018/10/ARC_Intro_2018.pdf"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putty.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7772400" cy="1470025"/>
          </a:xfrm>
        </p:spPr>
        <p:txBody>
          <a:bodyPr/>
          <a:lstStyle/>
          <a:p>
            <a:r>
              <a:rPr lang="en-US" dirty="0"/>
              <a:t>operating systems</a:t>
            </a:r>
            <a:br>
              <a:rPr lang="en-US" dirty="0"/>
            </a:br>
            <a:endParaRPr lang="en-US" dirty="0"/>
          </a:p>
        </p:txBody>
      </p:sp>
      <p:sp>
        <p:nvSpPr>
          <p:cNvPr id="4" name="Rectangle 3"/>
          <p:cNvSpPr/>
          <p:nvPr/>
        </p:nvSpPr>
        <p:spPr>
          <a:xfrm>
            <a:off x="457200" y="1371600"/>
            <a:ext cx="8001000" cy="3785652"/>
          </a:xfrm>
          <a:prstGeom prst="rect">
            <a:avLst/>
          </a:prstGeom>
        </p:spPr>
        <p:txBody>
          <a:bodyPr wrap="square">
            <a:spAutoFit/>
          </a:bodyPr>
          <a:lstStyle/>
          <a:p>
            <a:r>
              <a:rPr lang="en-US" b="1" dirty="0">
                <a:solidFill>
                  <a:srgbClr val="0070C0"/>
                </a:solidFill>
                <a:latin typeface="source sans pro"/>
              </a:rPr>
              <a:t>Microsoft Windows: </a:t>
            </a:r>
          </a:p>
          <a:p>
            <a:r>
              <a:rPr lang="en-US" dirty="0"/>
              <a:t>more than </a:t>
            </a:r>
            <a:r>
              <a:rPr lang="en-US" b="1" dirty="0"/>
              <a:t>80% of global operating systems</a:t>
            </a:r>
            <a:endParaRPr lang="en-US" dirty="0">
              <a:solidFill>
                <a:srgbClr val="4E4E4E"/>
              </a:solidFill>
              <a:latin typeface="source sans pro"/>
            </a:endParaRPr>
          </a:p>
          <a:p>
            <a:endParaRPr lang="en-US" b="1" dirty="0">
              <a:solidFill>
                <a:srgbClr val="4E4E4E"/>
              </a:solidFill>
              <a:latin typeface="source sans pro"/>
            </a:endParaRPr>
          </a:p>
          <a:p>
            <a:r>
              <a:rPr lang="en-US" b="1" dirty="0" err="1">
                <a:solidFill>
                  <a:srgbClr val="0070C0"/>
                </a:solidFill>
                <a:latin typeface="source sans pro"/>
              </a:rPr>
              <a:t>MacOS</a:t>
            </a:r>
            <a:r>
              <a:rPr lang="en-US" dirty="0">
                <a:solidFill>
                  <a:srgbClr val="0070C0"/>
                </a:solidFill>
              </a:rPr>
              <a:t>: </a:t>
            </a:r>
          </a:p>
          <a:p>
            <a:r>
              <a:rPr lang="en-US" dirty="0"/>
              <a:t>less than </a:t>
            </a:r>
            <a:r>
              <a:rPr lang="en-US" b="1" dirty="0"/>
              <a:t>10%</a:t>
            </a:r>
            <a:r>
              <a:rPr lang="en-US" dirty="0"/>
              <a:t> of global operating systems</a:t>
            </a:r>
            <a:endParaRPr lang="en-US" dirty="0">
              <a:solidFill>
                <a:srgbClr val="4E4E4E"/>
              </a:solidFill>
              <a:latin typeface="source sans pro"/>
            </a:endParaRPr>
          </a:p>
          <a:p>
            <a:endParaRPr lang="en-US" b="1" dirty="0">
              <a:solidFill>
                <a:srgbClr val="4E4E4E"/>
              </a:solidFill>
              <a:latin typeface="source sans pro"/>
            </a:endParaRPr>
          </a:p>
          <a:p>
            <a:r>
              <a:rPr lang="en-US" b="1" dirty="0">
                <a:solidFill>
                  <a:srgbClr val="0070C0"/>
                </a:solidFill>
                <a:latin typeface="source sans pro"/>
              </a:rPr>
              <a:t>Linux</a:t>
            </a:r>
            <a:r>
              <a:rPr lang="en-US" dirty="0">
                <a:solidFill>
                  <a:srgbClr val="0070C0"/>
                </a:solidFill>
                <a:latin typeface="source sans pro"/>
              </a:rPr>
              <a:t>:</a:t>
            </a:r>
          </a:p>
          <a:p>
            <a:r>
              <a:rPr lang="en-US" dirty="0"/>
              <a:t> less than </a:t>
            </a:r>
            <a:r>
              <a:rPr lang="en-US" b="1" dirty="0"/>
              <a:t>2%</a:t>
            </a:r>
            <a:r>
              <a:rPr lang="en-US" dirty="0"/>
              <a:t> of global operating systems</a:t>
            </a:r>
            <a:endParaRPr lang="en-US" dirty="0">
              <a:solidFill>
                <a:srgbClr val="4E4E4E"/>
              </a:solidFill>
              <a:latin typeface="source sans pro"/>
            </a:endParaRPr>
          </a:p>
          <a:p>
            <a:r>
              <a:rPr lang="en-US" b="1" dirty="0"/>
              <a:t>open-source</a:t>
            </a:r>
            <a:r>
              <a:rPr lang="en-US" dirty="0"/>
              <a:t> operating systems, They can be modified and distributed by anyone around the world</a:t>
            </a:r>
          </a:p>
          <a:p>
            <a:endParaRPr lang="en-US" dirty="0"/>
          </a:p>
          <a:p>
            <a:r>
              <a:rPr lang="en-US" dirty="0"/>
              <a:t>(Ubuntu </a:t>
            </a:r>
            <a:r>
              <a:rPr lang="en-US" b="1" dirty="0"/>
              <a:t>Linux</a:t>
            </a:r>
            <a:r>
              <a:rPr lang="en-US" dirty="0"/>
              <a:t>, </a:t>
            </a:r>
            <a:r>
              <a:rPr lang="en-US" b="1" dirty="0"/>
              <a:t>Linux</a:t>
            </a:r>
            <a:r>
              <a:rPr lang="en-US" dirty="0"/>
              <a:t> Mint, Red Hat </a:t>
            </a:r>
            <a:r>
              <a:rPr lang="en-US" dirty="0" err="1"/>
              <a:t>linux</a:t>
            </a:r>
            <a:r>
              <a:rPr lang="en-US" dirty="0"/>
              <a:t>, etc.)</a:t>
            </a:r>
          </a:p>
        </p:txBody>
      </p:sp>
    </p:spTree>
    <p:extLst>
      <p:ext uri="{BB962C8B-B14F-4D97-AF65-F5344CB8AC3E}">
        <p14:creationId xmlns:p14="http://schemas.microsoft.com/office/powerpoint/2010/main" val="76170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4525963"/>
          </a:xfrm>
        </p:spPr>
        <p:txBody>
          <a:bodyPr/>
          <a:lstStyle/>
          <a:p>
            <a:pPr marL="0" indent="0">
              <a:buNone/>
            </a:pPr>
            <a:r>
              <a:rPr lang="en-US" dirty="0"/>
              <a:t>Use GIT Bash to access ARC clusters</a:t>
            </a:r>
          </a:p>
        </p:txBody>
      </p:sp>
      <p:pic>
        <p:nvPicPr>
          <p:cNvPr id="4" name="Picture 3"/>
          <p:cNvPicPr>
            <a:picLocks noChangeAspect="1"/>
          </p:cNvPicPr>
          <p:nvPr/>
        </p:nvPicPr>
        <p:blipFill>
          <a:blip r:embed="rId2"/>
          <a:stretch>
            <a:fillRect/>
          </a:stretch>
        </p:blipFill>
        <p:spPr>
          <a:xfrm>
            <a:off x="304800" y="1295400"/>
            <a:ext cx="7877175" cy="4435874"/>
          </a:xfrm>
          <a:prstGeom prst="rect">
            <a:avLst/>
          </a:prstGeom>
        </p:spPr>
      </p:pic>
    </p:spTree>
    <p:extLst>
      <p:ext uri="{BB962C8B-B14F-4D97-AF65-F5344CB8AC3E}">
        <p14:creationId xmlns:p14="http://schemas.microsoft.com/office/powerpoint/2010/main" val="3377991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914400"/>
            <a:ext cx="8696325" cy="4674560"/>
          </a:xfrm>
          <a:prstGeom prst="rect">
            <a:avLst/>
          </a:prstGeom>
        </p:spPr>
      </p:pic>
      <p:sp>
        <p:nvSpPr>
          <p:cNvPr id="5" name="Rectangle 4"/>
          <p:cNvSpPr/>
          <p:nvPr/>
        </p:nvSpPr>
        <p:spPr>
          <a:xfrm>
            <a:off x="228600" y="6248400"/>
            <a:ext cx="10515600" cy="400110"/>
          </a:xfrm>
          <a:prstGeom prst="rect">
            <a:avLst/>
          </a:prstGeom>
        </p:spPr>
        <p:txBody>
          <a:bodyPr wrap="square">
            <a:spAutoFit/>
          </a:bodyPr>
          <a:lstStyle/>
          <a:p>
            <a:r>
              <a:rPr lang="en-US" dirty="0">
                <a:hlinkClick r:id="rId3"/>
              </a:rPr>
              <a:t>https://www.arc.vt.edu/wp-content/uploads/2018/10/ARC_Intro_2018.pdf</a:t>
            </a:r>
            <a:endParaRPr lang="en-US" dirty="0"/>
          </a:p>
        </p:txBody>
      </p:sp>
      <p:cxnSp>
        <p:nvCxnSpPr>
          <p:cNvPr id="3" name="Straight Arrow Connector 2">
            <a:extLst>
              <a:ext uri="{FF2B5EF4-FFF2-40B4-BE49-F238E27FC236}">
                <a16:creationId xmlns:a16="http://schemas.microsoft.com/office/drawing/2014/main" id="{C4B53A35-8DEC-449D-889D-6E407BCE76B1}"/>
              </a:ext>
            </a:extLst>
          </p:cNvPr>
          <p:cNvCxnSpPr/>
          <p:nvPr/>
        </p:nvCxnSpPr>
        <p:spPr>
          <a:xfrm flipH="1">
            <a:off x="3048000" y="2286000"/>
            <a:ext cx="4343400" cy="1143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3710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BBA24C-159F-44FD-9FEB-BCD8F306D60D}"/>
              </a:ext>
            </a:extLst>
          </p:cNvPr>
          <p:cNvPicPr>
            <a:picLocks noChangeAspect="1"/>
          </p:cNvPicPr>
          <p:nvPr/>
        </p:nvPicPr>
        <p:blipFill>
          <a:blip r:embed="rId2"/>
          <a:stretch>
            <a:fillRect/>
          </a:stretch>
        </p:blipFill>
        <p:spPr>
          <a:xfrm>
            <a:off x="457200" y="1295400"/>
            <a:ext cx="8229600" cy="3916290"/>
          </a:xfrm>
          <a:prstGeom prst="rect">
            <a:avLst/>
          </a:prstGeom>
        </p:spPr>
      </p:pic>
      <p:sp>
        <p:nvSpPr>
          <p:cNvPr id="5" name="TextBox 4">
            <a:extLst>
              <a:ext uri="{FF2B5EF4-FFF2-40B4-BE49-F238E27FC236}">
                <a16:creationId xmlns:a16="http://schemas.microsoft.com/office/drawing/2014/main" id="{3C605876-1A11-4FBD-AE01-C5B20D75535D}"/>
              </a:ext>
            </a:extLst>
          </p:cNvPr>
          <p:cNvSpPr txBox="1"/>
          <p:nvPr/>
        </p:nvSpPr>
        <p:spPr>
          <a:xfrm>
            <a:off x="2286000" y="533400"/>
            <a:ext cx="3346301" cy="400110"/>
          </a:xfrm>
          <a:prstGeom prst="rect">
            <a:avLst/>
          </a:prstGeom>
          <a:noFill/>
        </p:spPr>
        <p:txBody>
          <a:bodyPr wrap="none" rtlCol="0">
            <a:spAutoFit/>
          </a:bodyPr>
          <a:lstStyle/>
          <a:p>
            <a:r>
              <a:rPr lang="en-US" dirty="0"/>
              <a:t>Submit A request: cascades</a:t>
            </a:r>
          </a:p>
        </p:txBody>
      </p:sp>
      <p:cxnSp>
        <p:nvCxnSpPr>
          <p:cNvPr id="7" name="Straight Arrow Connector 6">
            <a:extLst>
              <a:ext uri="{FF2B5EF4-FFF2-40B4-BE49-F238E27FC236}">
                <a16:creationId xmlns:a16="http://schemas.microsoft.com/office/drawing/2014/main" id="{1294EEFC-249F-462A-A428-A841DA76651C}"/>
              </a:ext>
            </a:extLst>
          </p:cNvPr>
          <p:cNvCxnSpPr/>
          <p:nvPr/>
        </p:nvCxnSpPr>
        <p:spPr>
          <a:xfrm>
            <a:off x="3657600" y="933510"/>
            <a:ext cx="3886200" cy="21144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6FACB35E-B240-4720-81F1-B828A859A201}"/>
              </a:ext>
            </a:extLst>
          </p:cNvPr>
          <p:cNvSpPr/>
          <p:nvPr/>
        </p:nvSpPr>
        <p:spPr>
          <a:xfrm>
            <a:off x="1066800" y="5882361"/>
            <a:ext cx="2590800" cy="400110"/>
          </a:xfrm>
          <a:prstGeom prst="rect">
            <a:avLst/>
          </a:prstGeom>
        </p:spPr>
        <p:txBody>
          <a:bodyPr wrap="square">
            <a:spAutoFit/>
          </a:bodyPr>
          <a:lstStyle/>
          <a:p>
            <a:r>
              <a:rPr lang="en-US" dirty="0"/>
              <a:t>https://arc.vt.edu/</a:t>
            </a:r>
          </a:p>
        </p:txBody>
      </p:sp>
    </p:spTree>
    <p:extLst>
      <p:ext uri="{BB962C8B-B14F-4D97-AF65-F5344CB8AC3E}">
        <p14:creationId xmlns:p14="http://schemas.microsoft.com/office/powerpoint/2010/main" val="163412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09800" y="228600"/>
            <a:ext cx="4246675" cy="400110"/>
          </a:xfrm>
          <a:prstGeom prst="rect">
            <a:avLst/>
          </a:prstGeom>
        </p:spPr>
        <p:txBody>
          <a:bodyPr wrap="none">
            <a:spAutoFit/>
          </a:bodyPr>
          <a:lstStyle/>
          <a:p>
            <a:r>
              <a:rPr lang="en-US" dirty="0"/>
              <a:t>ARC High Performance Computing </a:t>
            </a:r>
          </a:p>
        </p:txBody>
      </p:sp>
      <p:pic>
        <p:nvPicPr>
          <p:cNvPr id="2" name="Picture 1"/>
          <p:cNvPicPr>
            <a:picLocks noChangeAspect="1"/>
          </p:cNvPicPr>
          <p:nvPr/>
        </p:nvPicPr>
        <p:blipFill>
          <a:blip r:embed="rId2"/>
          <a:stretch>
            <a:fillRect/>
          </a:stretch>
        </p:blipFill>
        <p:spPr>
          <a:xfrm>
            <a:off x="76200" y="685800"/>
            <a:ext cx="8610600" cy="5330168"/>
          </a:xfrm>
          <a:prstGeom prst="rect">
            <a:avLst/>
          </a:prstGeom>
        </p:spPr>
      </p:pic>
      <p:sp>
        <p:nvSpPr>
          <p:cNvPr id="6" name="Rectangle 5"/>
          <p:cNvSpPr/>
          <p:nvPr/>
        </p:nvSpPr>
        <p:spPr>
          <a:xfrm>
            <a:off x="228600" y="6324600"/>
            <a:ext cx="10515600" cy="400110"/>
          </a:xfrm>
          <a:prstGeom prst="rect">
            <a:avLst/>
          </a:prstGeom>
        </p:spPr>
        <p:txBody>
          <a:bodyPr wrap="square">
            <a:spAutoFit/>
          </a:bodyPr>
          <a:lstStyle/>
          <a:p>
            <a:r>
              <a:rPr lang="en-US" dirty="0">
                <a:hlinkClick r:id="rId3"/>
              </a:rPr>
              <a:t>https://www.arc.vt.edu/wp-content/uploads/2018/10/ARC_Intro_2018.pdf</a:t>
            </a:r>
            <a:endParaRPr lang="en-US" dirty="0"/>
          </a:p>
        </p:txBody>
      </p:sp>
    </p:spTree>
    <p:extLst>
      <p:ext uri="{BB962C8B-B14F-4D97-AF65-F5344CB8AC3E}">
        <p14:creationId xmlns:p14="http://schemas.microsoft.com/office/powerpoint/2010/main" val="4239008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990600"/>
            <a:ext cx="8482408" cy="5029200"/>
          </a:xfrm>
          <a:prstGeom prst="rect">
            <a:avLst/>
          </a:prstGeom>
        </p:spPr>
      </p:pic>
    </p:spTree>
    <p:extLst>
      <p:ext uri="{BB962C8B-B14F-4D97-AF65-F5344CB8AC3E}">
        <p14:creationId xmlns:p14="http://schemas.microsoft.com/office/powerpoint/2010/main" val="3257016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1676400"/>
            <a:ext cx="8663896" cy="3332636"/>
          </a:xfrm>
          <a:prstGeom prst="rect">
            <a:avLst/>
          </a:prstGeom>
        </p:spPr>
      </p:pic>
    </p:spTree>
    <p:extLst>
      <p:ext uri="{BB962C8B-B14F-4D97-AF65-F5344CB8AC3E}">
        <p14:creationId xmlns:p14="http://schemas.microsoft.com/office/powerpoint/2010/main" val="1719427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609600"/>
            <a:ext cx="8634138" cy="5474262"/>
          </a:xfrm>
          <a:prstGeom prst="rect">
            <a:avLst/>
          </a:prstGeom>
        </p:spPr>
      </p:pic>
    </p:spTree>
    <p:extLst>
      <p:ext uri="{BB962C8B-B14F-4D97-AF65-F5344CB8AC3E}">
        <p14:creationId xmlns:p14="http://schemas.microsoft.com/office/powerpoint/2010/main" val="2654656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4800" y="685800"/>
            <a:ext cx="8693284" cy="5635677"/>
          </a:xfrm>
          <a:prstGeom prst="rect">
            <a:avLst/>
          </a:prstGeom>
        </p:spPr>
      </p:pic>
    </p:spTree>
    <p:extLst>
      <p:ext uri="{BB962C8B-B14F-4D97-AF65-F5344CB8AC3E}">
        <p14:creationId xmlns:p14="http://schemas.microsoft.com/office/powerpoint/2010/main" val="1831941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4800" y="609600"/>
            <a:ext cx="8706293" cy="5707547"/>
          </a:xfrm>
          <a:prstGeom prst="rect">
            <a:avLst/>
          </a:prstGeom>
        </p:spPr>
      </p:pic>
    </p:spTree>
    <p:extLst>
      <p:ext uri="{BB962C8B-B14F-4D97-AF65-F5344CB8AC3E}">
        <p14:creationId xmlns:p14="http://schemas.microsoft.com/office/powerpoint/2010/main" val="2381643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1447800"/>
            <a:ext cx="8839200" cy="3967736"/>
          </a:xfrm>
          <a:prstGeom prst="rect">
            <a:avLst/>
          </a:prstGeom>
        </p:spPr>
      </p:pic>
    </p:spTree>
    <p:extLst>
      <p:ext uri="{BB962C8B-B14F-4D97-AF65-F5344CB8AC3E}">
        <p14:creationId xmlns:p14="http://schemas.microsoft.com/office/powerpoint/2010/main" val="2440653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09800" y="533400"/>
            <a:ext cx="4246675" cy="400110"/>
          </a:xfrm>
          <a:prstGeom prst="rect">
            <a:avLst/>
          </a:prstGeom>
        </p:spPr>
        <p:txBody>
          <a:bodyPr wrap="none">
            <a:spAutoFit/>
          </a:bodyPr>
          <a:lstStyle/>
          <a:p>
            <a:r>
              <a:rPr lang="en-US" dirty="0"/>
              <a:t>ARC High Performance Computing </a:t>
            </a:r>
          </a:p>
        </p:txBody>
      </p:sp>
      <p:sp>
        <p:nvSpPr>
          <p:cNvPr id="5" name="Rectangle 4"/>
          <p:cNvSpPr/>
          <p:nvPr/>
        </p:nvSpPr>
        <p:spPr>
          <a:xfrm>
            <a:off x="228600" y="1371600"/>
            <a:ext cx="8534400" cy="4401205"/>
          </a:xfrm>
          <a:prstGeom prst="rect">
            <a:avLst/>
          </a:prstGeom>
        </p:spPr>
        <p:txBody>
          <a:bodyPr wrap="square">
            <a:spAutoFit/>
          </a:bodyPr>
          <a:lstStyle/>
          <a:p>
            <a:r>
              <a:rPr lang="en-US" dirty="0"/>
              <a:t>“Advanced Research Computing (ARC) provides centralized support for research computing by building, operating and promoting the use of advanced cyberinfrastructure at Virginia Tech. ARC delivers a comprehensive ecosystem consisting of </a:t>
            </a:r>
            <a:r>
              <a:rPr lang="en-US" b="1" dirty="0">
                <a:solidFill>
                  <a:srgbClr val="FF0000"/>
                </a:solidFill>
              </a:rPr>
              <a:t>advanced computational systems</a:t>
            </a:r>
            <a:r>
              <a:rPr lang="en-US" dirty="0">
                <a:solidFill>
                  <a:srgbClr val="FF0000"/>
                </a:solidFill>
              </a:rPr>
              <a:t>, </a:t>
            </a:r>
            <a:r>
              <a:rPr lang="en-US" b="1" dirty="0">
                <a:solidFill>
                  <a:srgbClr val="FF0000"/>
                </a:solidFill>
              </a:rPr>
              <a:t>large-scale data storage</a:t>
            </a:r>
            <a:r>
              <a:rPr lang="en-US" dirty="0">
                <a:solidFill>
                  <a:srgbClr val="FF0000"/>
                </a:solidFill>
              </a:rPr>
              <a:t>, </a:t>
            </a:r>
            <a:r>
              <a:rPr lang="en-US" b="1" dirty="0">
                <a:solidFill>
                  <a:srgbClr val="FF0000"/>
                </a:solidFill>
              </a:rPr>
              <a:t>visualization facilities</a:t>
            </a:r>
            <a:r>
              <a:rPr lang="en-US" dirty="0">
                <a:solidFill>
                  <a:srgbClr val="FF0000"/>
                </a:solidFill>
              </a:rPr>
              <a:t>, </a:t>
            </a:r>
            <a:r>
              <a:rPr lang="en-US" b="1" dirty="0">
                <a:solidFill>
                  <a:srgbClr val="FF0000"/>
                </a:solidFill>
              </a:rPr>
              <a:t>software</a:t>
            </a:r>
            <a:r>
              <a:rPr lang="en-US" dirty="0">
                <a:solidFill>
                  <a:srgbClr val="FF0000"/>
                </a:solidFill>
              </a:rPr>
              <a:t>, and </a:t>
            </a:r>
            <a:r>
              <a:rPr lang="en-US" b="1" dirty="0">
                <a:solidFill>
                  <a:srgbClr val="FF0000"/>
                </a:solidFill>
              </a:rPr>
              <a:t>consulting services</a:t>
            </a:r>
            <a:r>
              <a:rPr lang="en-US" dirty="0"/>
              <a:t>. ARC provides education and outreach services through conferences, seminars, and scientific computing courses. ARC seeks to help maximize research productivity at Virginia Tech through interdisciplinary collaborations that connect researchers to new opportunities in computing and data driven research as they occur. By fostering strategic partnerships with the public and private sector, ARC serves to cultivate an entrepreneurial spirit around advanced computing infrastructure as a platform for collaboration and helps secure the position of Virginia Tech as a leader in education and research.”</a:t>
            </a:r>
          </a:p>
        </p:txBody>
      </p:sp>
      <p:sp>
        <p:nvSpPr>
          <p:cNvPr id="6" name="Rectangle 5"/>
          <p:cNvSpPr/>
          <p:nvPr/>
        </p:nvSpPr>
        <p:spPr>
          <a:xfrm>
            <a:off x="228600" y="6248400"/>
            <a:ext cx="10515600" cy="400110"/>
          </a:xfrm>
          <a:prstGeom prst="rect">
            <a:avLst/>
          </a:prstGeom>
        </p:spPr>
        <p:txBody>
          <a:bodyPr wrap="square">
            <a:spAutoFit/>
          </a:bodyPr>
          <a:lstStyle/>
          <a:p>
            <a:r>
              <a:rPr lang="en-US" dirty="0">
                <a:hlinkClick r:id="rId2"/>
              </a:rPr>
              <a:t>https://www.arc.vt.edu/wp-content/uploads/2018/10/ARC_Intro_2018.pdf</a:t>
            </a:r>
            <a:endParaRPr lang="en-US" dirty="0"/>
          </a:p>
        </p:txBody>
      </p:sp>
    </p:spTree>
    <p:extLst>
      <p:ext uri="{BB962C8B-B14F-4D97-AF65-F5344CB8AC3E}">
        <p14:creationId xmlns:p14="http://schemas.microsoft.com/office/powerpoint/2010/main" val="1144555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34362" y="381000"/>
            <a:ext cx="4246675" cy="400110"/>
          </a:xfrm>
          <a:prstGeom prst="rect">
            <a:avLst/>
          </a:prstGeom>
        </p:spPr>
        <p:txBody>
          <a:bodyPr wrap="none">
            <a:spAutoFit/>
          </a:bodyPr>
          <a:lstStyle/>
          <a:p>
            <a:r>
              <a:rPr lang="en-US" dirty="0"/>
              <a:t>ARC High Performance Computing </a:t>
            </a:r>
          </a:p>
        </p:txBody>
      </p:sp>
      <p:pic>
        <p:nvPicPr>
          <p:cNvPr id="2" name="Picture 1"/>
          <p:cNvPicPr>
            <a:picLocks noChangeAspect="1"/>
          </p:cNvPicPr>
          <p:nvPr/>
        </p:nvPicPr>
        <p:blipFill>
          <a:blip r:embed="rId2"/>
          <a:stretch>
            <a:fillRect/>
          </a:stretch>
        </p:blipFill>
        <p:spPr>
          <a:xfrm>
            <a:off x="-18149" y="990600"/>
            <a:ext cx="8951696" cy="5334000"/>
          </a:xfrm>
          <a:prstGeom prst="rect">
            <a:avLst/>
          </a:prstGeom>
        </p:spPr>
      </p:pic>
      <p:sp>
        <p:nvSpPr>
          <p:cNvPr id="6" name="Rectangle 5"/>
          <p:cNvSpPr/>
          <p:nvPr/>
        </p:nvSpPr>
        <p:spPr>
          <a:xfrm>
            <a:off x="228600" y="6248400"/>
            <a:ext cx="10515600" cy="400110"/>
          </a:xfrm>
          <a:prstGeom prst="rect">
            <a:avLst/>
          </a:prstGeom>
        </p:spPr>
        <p:txBody>
          <a:bodyPr wrap="square">
            <a:spAutoFit/>
          </a:bodyPr>
          <a:lstStyle/>
          <a:p>
            <a:r>
              <a:rPr lang="en-US" dirty="0">
                <a:hlinkClick r:id="rId3"/>
              </a:rPr>
              <a:t>https://www.arc.vt.edu/wp-content/uploads/2018/10/ARC_Intro_2018.pdf</a:t>
            </a:r>
            <a:endParaRPr lang="en-US" dirty="0"/>
          </a:p>
        </p:txBody>
      </p:sp>
      <p:sp>
        <p:nvSpPr>
          <p:cNvPr id="3" name="Rectangle 2"/>
          <p:cNvSpPr/>
          <p:nvPr/>
        </p:nvSpPr>
        <p:spPr>
          <a:xfrm>
            <a:off x="6939864" y="2590800"/>
            <a:ext cx="2031325" cy="400110"/>
          </a:xfrm>
          <a:prstGeom prst="rect">
            <a:avLst/>
          </a:prstGeom>
        </p:spPr>
        <p:txBody>
          <a:bodyPr wrap="none">
            <a:spAutoFit/>
          </a:bodyPr>
          <a:lstStyle/>
          <a:p>
            <a:r>
              <a:rPr lang="en-US" dirty="0">
                <a:solidFill>
                  <a:prstClr val="black"/>
                </a:solidFill>
                <a:latin typeface="Lucida Console" panose="020B0609040504020204" pitchFamily="49" charset="0"/>
              </a:rPr>
              <a:t>CentOS Linux</a:t>
            </a:r>
            <a:endParaRPr lang="en-US" dirty="0"/>
          </a:p>
        </p:txBody>
      </p:sp>
      <p:sp>
        <p:nvSpPr>
          <p:cNvPr id="7" name="Rectangle 6"/>
          <p:cNvSpPr/>
          <p:nvPr/>
        </p:nvSpPr>
        <p:spPr>
          <a:xfrm>
            <a:off x="7010400" y="3236225"/>
            <a:ext cx="1725152" cy="400110"/>
          </a:xfrm>
          <a:prstGeom prst="rect">
            <a:avLst/>
          </a:prstGeom>
        </p:spPr>
        <p:txBody>
          <a:bodyPr wrap="none">
            <a:spAutoFit/>
          </a:bodyPr>
          <a:lstStyle/>
          <a:p>
            <a:r>
              <a:rPr lang="en-US" dirty="0"/>
              <a:t>Red Hat </a:t>
            </a:r>
            <a:r>
              <a:rPr lang="en-US" dirty="0" err="1"/>
              <a:t>linux</a:t>
            </a:r>
            <a:endParaRPr lang="en-US" dirty="0"/>
          </a:p>
        </p:txBody>
      </p:sp>
    </p:spTree>
    <p:extLst>
      <p:ext uri="{BB962C8B-B14F-4D97-AF65-F5344CB8AC3E}">
        <p14:creationId xmlns:p14="http://schemas.microsoft.com/office/powerpoint/2010/main" val="1834462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6CF3BE-F945-47C5-8D83-982428FA26D3}"/>
              </a:ext>
            </a:extLst>
          </p:cNvPr>
          <p:cNvSpPr>
            <a:spLocks noGrp="1"/>
          </p:cNvSpPr>
          <p:nvPr>
            <p:ph idx="1"/>
          </p:nvPr>
        </p:nvSpPr>
        <p:spPr/>
        <p:txBody>
          <a:bodyPr/>
          <a:lstStyle/>
          <a:p>
            <a:pPr marL="0" indent="0">
              <a:buNone/>
            </a:pPr>
            <a:r>
              <a:rPr lang="en-US" dirty="0"/>
              <a:t>Several free </a:t>
            </a:r>
            <a:r>
              <a:rPr lang="en-US" b="1" dirty="0"/>
              <a:t>SSH</a:t>
            </a:r>
            <a:r>
              <a:rPr lang="en-US" dirty="0"/>
              <a:t> (Secure Shell)Client can be used to access ARC-VT:</a:t>
            </a:r>
          </a:p>
          <a:p>
            <a:r>
              <a:rPr lang="en-US" dirty="0"/>
              <a:t>Putty: </a:t>
            </a:r>
            <a:r>
              <a:rPr lang="en-US" dirty="0">
                <a:hlinkClick r:id="rId2"/>
              </a:rPr>
              <a:t>https://www.putty.org/</a:t>
            </a:r>
            <a:endParaRPr lang="en-US" dirty="0"/>
          </a:p>
          <a:p>
            <a:pPr marL="0" indent="0">
              <a:buNone/>
            </a:pPr>
            <a:endParaRPr lang="en-US" dirty="0"/>
          </a:p>
          <a:p>
            <a:r>
              <a:rPr lang="en-US" dirty="0"/>
              <a:t>SSH Secure Shell Client: available through Canvas/lab7/lab7a</a:t>
            </a:r>
          </a:p>
          <a:p>
            <a:endParaRPr lang="en-US" dirty="0"/>
          </a:p>
          <a:p>
            <a:r>
              <a:rPr lang="en-US" dirty="0"/>
              <a:t>GIT Bash</a:t>
            </a:r>
          </a:p>
        </p:txBody>
      </p:sp>
    </p:spTree>
    <p:extLst>
      <p:ext uri="{BB962C8B-B14F-4D97-AF65-F5344CB8AC3E}">
        <p14:creationId xmlns:p14="http://schemas.microsoft.com/office/powerpoint/2010/main" val="622422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A43DE2-95B2-49E8-B9C0-456EBB7BA862}"/>
              </a:ext>
            </a:extLst>
          </p:cNvPr>
          <p:cNvPicPr>
            <a:picLocks noChangeAspect="1"/>
          </p:cNvPicPr>
          <p:nvPr/>
        </p:nvPicPr>
        <p:blipFill>
          <a:blip r:embed="rId2"/>
          <a:stretch>
            <a:fillRect/>
          </a:stretch>
        </p:blipFill>
        <p:spPr>
          <a:xfrm>
            <a:off x="304800" y="228600"/>
            <a:ext cx="5257800" cy="3283903"/>
          </a:xfrm>
          <a:prstGeom prst="rect">
            <a:avLst/>
          </a:prstGeom>
        </p:spPr>
      </p:pic>
      <p:sp>
        <p:nvSpPr>
          <p:cNvPr id="3" name="TextBox 2">
            <a:extLst>
              <a:ext uri="{FF2B5EF4-FFF2-40B4-BE49-F238E27FC236}">
                <a16:creationId xmlns:a16="http://schemas.microsoft.com/office/drawing/2014/main" id="{DE4302CF-FECC-4290-B800-63EEB2240DC8}"/>
              </a:ext>
            </a:extLst>
          </p:cNvPr>
          <p:cNvSpPr txBox="1"/>
          <p:nvPr/>
        </p:nvSpPr>
        <p:spPr>
          <a:xfrm>
            <a:off x="3200400" y="4114800"/>
            <a:ext cx="2549352" cy="400110"/>
          </a:xfrm>
          <a:prstGeom prst="rect">
            <a:avLst/>
          </a:prstGeom>
          <a:noFill/>
        </p:spPr>
        <p:txBody>
          <a:bodyPr wrap="none" rtlCol="0">
            <a:spAutoFit/>
          </a:bodyPr>
          <a:lstStyle/>
          <a:p>
            <a:r>
              <a:rPr lang="en-US" dirty="0"/>
              <a:t>A quick demo on </a:t>
            </a:r>
            <a:r>
              <a:rPr lang="en-US" dirty="0" err="1"/>
              <a:t>ssh</a:t>
            </a:r>
            <a:endParaRPr lang="en-US" dirty="0"/>
          </a:p>
        </p:txBody>
      </p:sp>
    </p:spTree>
    <p:extLst>
      <p:ext uri="{BB962C8B-B14F-4D97-AF65-F5344CB8AC3E}">
        <p14:creationId xmlns:p14="http://schemas.microsoft.com/office/powerpoint/2010/main" val="401613841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2942</TotalTime>
  <Words>386</Words>
  <Application>Microsoft Office PowerPoint</Application>
  <PresentationFormat>On-screen Show (4:3)</PresentationFormat>
  <Paragraphs>32</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Lucida Console</vt:lpstr>
      <vt:lpstr>source sans pro</vt:lpstr>
      <vt:lpstr>Default Design</vt:lpstr>
      <vt:lpstr>operating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Sensing - Introduction</dc:title>
  <dc:creator>UNC</dc:creator>
  <cp:lastModifiedBy>Shao, Yang</cp:lastModifiedBy>
  <cp:revision>312</cp:revision>
  <dcterms:created xsi:type="dcterms:W3CDTF">2006-11-09T15:55:01Z</dcterms:created>
  <dcterms:modified xsi:type="dcterms:W3CDTF">2021-03-22T20:18:16Z</dcterms:modified>
</cp:coreProperties>
</file>